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7" r:id="rId1"/>
  </p:sldMasterIdLst>
  <p:sldIdLst>
    <p:sldId id="259" r:id="rId2"/>
    <p:sldId id="260" r:id="rId3"/>
  </p:sldIdLst>
  <p:sldSz cx="12192000" cy="16256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>
        <p:scale>
          <a:sx n="96" d="100"/>
          <a:sy n="96" d="100"/>
        </p:scale>
        <p:origin x="149" y="-1512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50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6B26-F67A-4B2E-8B91-BF043A852C5C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5546-4707-432A-86BF-72AED3223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22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7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24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7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82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60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2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12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87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0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pkonsalt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hyperlink" Target="mailto:info@kipkonsalt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pkonsalt.ru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66506"/>
              </p:ext>
            </p:extLst>
          </p:nvPr>
        </p:nvGraphicFramePr>
        <p:xfrm>
          <a:off x="182878" y="1630433"/>
          <a:ext cx="11936221" cy="146091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76744">
                  <a:extLst>
                    <a:ext uri="{9D8B030D-6E8A-4147-A177-3AD203B41FA5}">
                      <a16:colId xmlns:a16="http://schemas.microsoft.com/office/drawing/2014/main" val="655491395"/>
                    </a:ext>
                  </a:extLst>
                </a:gridCol>
                <a:gridCol w="1150912">
                  <a:extLst>
                    <a:ext uri="{9D8B030D-6E8A-4147-A177-3AD203B41FA5}">
                      <a16:colId xmlns:a16="http://schemas.microsoft.com/office/drawing/2014/main" val="380942993"/>
                    </a:ext>
                  </a:extLst>
                </a:gridCol>
                <a:gridCol w="1313828">
                  <a:extLst>
                    <a:ext uri="{9D8B030D-6E8A-4147-A177-3AD203B41FA5}">
                      <a16:colId xmlns:a16="http://schemas.microsoft.com/office/drawing/2014/main" val="388569612"/>
                    </a:ext>
                  </a:extLst>
                </a:gridCol>
                <a:gridCol w="1313828">
                  <a:extLst>
                    <a:ext uri="{9D8B030D-6E8A-4147-A177-3AD203B41FA5}">
                      <a16:colId xmlns:a16="http://schemas.microsoft.com/office/drawing/2014/main" val="875364931"/>
                    </a:ext>
                  </a:extLst>
                </a:gridCol>
                <a:gridCol w="1313828">
                  <a:extLst>
                    <a:ext uri="{9D8B030D-6E8A-4147-A177-3AD203B41FA5}">
                      <a16:colId xmlns:a16="http://schemas.microsoft.com/office/drawing/2014/main" val="685382700"/>
                    </a:ext>
                  </a:extLst>
                </a:gridCol>
                <a:gridCol w="1313828">
                  <a:extLst>
                    <a:ext uri="{9D8B030D-6E8A-4147-A177-3AD203B41FA5}">
                      <a16:colId xmlns:a16="http://schemas.microsoft.com/office/drawing/2014/main" val="2660682384"/>
                    </a:ext>
                  </a:extLst>
                </a:gridCol>
                <a:gridCol w="1334156">
                  <a:extLst>
                    <a:ext uri="{9D8B030D-6E8A-4147-A177-3AD203B41FA5}">
                      <a16:colId xmlns:a16="http://schemas.microsoft.com/office/drawing/2014/main" val="964294544"/>
                    </a:ext>
                  </a:extLst>
                </a:gridCol>
                <a:gridCol w="1405268">
                  <a:extLst>
                    <a:ext uri="{9D8B030D-6E8A-4147-A177-3AD203B41FA5}">
                      <a16:colId xmlns:a16="http://schemas.microsoft.com/office/drawing/2014/main" val="461937557"/>
                    </a:ext>
                  </a:extLst>
                </a:gridCol>
                <a:gridCol w="1313829">
                  <a:extLst>
                    <a:ext uri="{9D8B030D-6E8A-4147-A177-3AD203B41FA5}">
                      <a16:colId xmlns:a16="http://schemas.microsoft.com/office/drawing/2014/main" val="874633610"/>
                    </a:ext>
                  </a:extLst>
                </a:gridCol>
              </a:tblGrid>
              <a:tr h="893135"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ЭЛЕКТРОХИМИЧЕСКИЕ</a:t>
                      </a:r>
                    </a:p>
                    <a:p>
                      <a:pPr algn="ctr"/>
                      <a:r>
                        <a:rPr lang="ru-RU" sz="19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сенсоры КИП серии М на</a:t>
                      </a:r>
                      <a:r>
                        <a:rPr lang="en-US" sz="19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Аммиак </a:t>
                      </a:r>
                      <a:r>
                        <a:rPr lang="en-US" sz="19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(NH3)</a:t>
                      </a:r>
                      <a:endParaRPr lang="ru-RU" sz="1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975118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Модификация сенсора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 /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-5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 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-20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-50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 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-100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-200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-500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 </a:t>
                      </a:r>
                      <a:endParaRPr lang="en-US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-1000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06353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Нормальный диапазон измерения,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0-5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703888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диапазон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измерения,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55564"/>
                  </a:ext>
                </a:extLst>
              </a:tr>
              <a:tr h="563527">
                <a:tc>
                  <a:txBody>
                    <a:bodyPr/>
                    <a:lstStyle/>
                    <a:p>
                      <a:pPr algn="ctr"/>
                      <a:r>
                        <a:rPr lang="ru-RU" sz="135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Чувствительност</a:t>
                      </a:r>
                      <a:r>
                        <a:rPr lang="ru-RU" sz="135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3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µA/ppm </a:t>
                      </a:r>
                      <a:endParaRPr lang="ru-RU" sz="13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0.50±0.10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0.40±0.10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0.35±0.10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0.20±0.05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0.10±0.03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0.05±0.015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0.05±0.015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0.007± 0.002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845508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Разрешение,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5133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отклика,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Т90,сек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53902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дрейф нуля</a:t>
                      </a:r>
                    </a:p>
                    <a:p>
                      <a:pPr algn="ctr"/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5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+20 - +40℃)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448799"/>
                  </a:ext>
                </a:extLst>
              </a:tr>
              <a:tr h="6648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Модификация сенсора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М-2000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ЭХ/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NH3/</a:t>
                      </a:r>
                    </a:p>
                    <a:p>
                      <a:pPr algn="ctr"/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-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US" sz="14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48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Нормальный диапазон измерения,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0-10000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0-20000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0-50000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648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диапазон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измерения,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52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Чувствительност</a:t>
                      </a:r>
                      <a:r>
                        <a:rPr lang="ru-RU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3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µA/ppm </a:t>
                      </a:r>
                      <a:endParaRPr lang="ru-RU" sz="13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0.0035± 0.0015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0.003± 0.0012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0.002± 0.0008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0.001± 0.0004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0.0006± 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0.0003± 0.0001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Разрешение,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152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отклика,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Т90,сек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48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дрейф нуля</a:t>
                      </a:r>
                    </a:p>
                    <a:p>
                      <a:pPr algn="ctr"/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5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+20 - +40℃)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15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en-US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en-US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r>
                        <a:rPr lang="en-US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150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Повторяемость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10" gridSpan="4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015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Линейность 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линеен, (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R2=0,999)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115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 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0℃ ~ +50℃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1513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Влажность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15%~90%(относительная влажность), без конденсации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0162621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±10% от атмосферного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08291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Сигнал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воздухе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±0,4мкА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9572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Долговременный дрейф</a:t>
                      </a: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 в год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2906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Напряжение смещения</a:t>
                      </a: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59052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Сопротивление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нагрузки 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Ом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51714"/>
                  </a:ext>
                </a:extLst>
              </a:tr>
              <a:tr h="446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жизни</a:t>
                      </a:r>
                      <a:r>
                        <a:rPr lang="ru-RU" sz="15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7572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D73ED8-75F6-47B9-800C-2B54E187DC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5" y="358824"/>
            <a:ext cx="5751447" cy="127160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85C0EA-EDC0-4DA6-A087-199769E3AAA4}"/>
              </a:ext>
            </a:extLst>
          </p:cNvPr>
          <p:cNvSpPr/>
          <p:nvPr/>
        </p:nvSpPr>
        <p:spPr>
          <a:xfrm>
            <a:off x="6297770" y="358824"/>
            <a:ext cx="5729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«КИП-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https://www.kipkonsalt.ru/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7-я Парковая, д. 7 корп. 1 пом. 1/1 </a:t>
            </a:r>
          </a:p>
          <a:p>
            <a:r>
              <a:rPr lang="ru-RU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почта: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info@kipkonsalt.ru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тел.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+7(495) 136-74-22</a:t>
            </a:r>
          </a:p>
          <a:p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790D86C-55D7-4A70-B085-380579E0FC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5875" y="12392975"/>
            <a:ext cx="5211781" cy="330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1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34896"/>
              </p:ext>
            </p:extLst>
          </p:nvPr>
        </p:nvGraphicFramePr>
        <p:xfrm>
          <a:off x="259307" y="300756"/>
          <a:ext cx="11426913" cy="4686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805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45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20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614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889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0568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19710">
                <a:tc rowSpan="8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ВНИМАНИЕ:</a:t>
                      </a:r>
                    </a:p>
                    <a:p>
                      <a:pPr algn="just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Сенсоры предназначены для контроля содержания газа в воздухе с выдачей сигнала при превышении, в указанных диапазонах. ЗАПРЕЩЕНО применять для длительного измерения концентраций выше заявленных характеристик, это приведет к сокращению срока службы сенсора и его некорректной работе.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Контакты датчика должны быть подключены через разъем к печатной плате, непосредственная пайка контакта приведет к повреждению.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Не допускать прямого контакта с органическими растворителями, спиртом, краской, маслом и высокой концентрацией газа, включая силикагель и клеи.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Электрохимические датчики с положительным выходным током (такие как CO, H2S, SO2, NH3 и т.д.) требуют участия кислорода в реакции и должны быть откалиброваны с использованием "чистого воздуха" в качестве фонового газа, в противном случае это приведет к снижению производительности датчика.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Не извлекайте и не вставляйте датчик, когда он подключен к питанию, это может привести к его поломке и некорректной работе.</a:t>
                      </a: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ПЕРЕКРЕСТНАЯ ЧУВСТВИТЕЛЬНОСТЬ: </a:t>
                      </a: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275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Вещество</a:t>
                      </a:r>
                      <a:r>
                        <a:rPr lang="ru-RU" sz="11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Концентрация,</a:t>
                      </a:r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Отклик датчика</a:t>
                      </a:r>
                      <a:r>
                        <a:rPr lang="en-US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1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Вещество </a:t>
                      </a:r>
                    </a:p>
                    <a:p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Концентрация,</a:t>
                      </a:r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Отклик датчика, </a:t>
                      </a:r>
                      <a:r>
                        <a:rPr lang="en-US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ppm</a:t>
                      </a:r>
                      <a:endParaRPr lang="en-US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1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1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CH4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1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C2H4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65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65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2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www.kipkonsalt.ru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+7(495)136-74-22,</a:t>
                      </a:r>
                      <a:r>
                        <a:rPr lang="en-US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info@kipkonsalt.ru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Указанные данные для справки. Зависимость не является линейной. Возможна реакция на пары этанола.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416686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ГАН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ГАНК" id="{9638770A-6539-462A-A72E-30AA4A762671}" vid="{C1F4CA34-9CF9-490E-BA57-190CC4C3D9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ГАНК</Template>
  <TotalTime>4634</TotalTime>
  <Words>704</Words>
  <Application>Microsoft Office PowerPoint</Application>
  <PresentationFormat>Произвольный</PresentationFormat>
  <Paragraphs>204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шаблон ГАНК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ЭХ сенсор КИП серия М на Аммиак (NH3)</dc:title>
  <dc:creator>Михаил Зеленов</dc:creator>
  <cp:lastModifiedBy>Дарья Е</cp:lastModifiedBy>
  <cp:revision>49</cp:revision>
  <cp:lastPrinted>2021-04-29T11:40:50Z</cp:lastPrinted>
  <dcterms:created xsi:type="dcterms:W3CDTF">2021-04-28T12:53:03Z</dcterms:created>
  <dcterms:modified xsi:type="dcterms:W3CDTF">2025-05-23T15:31:23Z</dcterms:modified>
</cp:coreProperties>
</file>